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3"/>
  </p:notesMasterIdLst>
  <p:sldIdLst>
    <p:sldId id="256" r:id="rId5"/>
    <p:sldId id="2146847054" r:id="rId6"/>
    <p:sldId id="262" r:id="rId7"/>
    <p:sldId id="263" r:id="rId8"/>
    <p:sldId id="2146847058" r:id="rId9"/>
    <p:sldId id="265" r:id="rId10"/>
    <p:sldId id="2146847071" r:id="rId11"/>
    <p:sldId id="2146847057" r:id="rId12"/>
    <p:sldId id="2146847066" r:id="rId13"/>
    <p:sldId id="2146847080" r:id="rId14"/>
    <p:sldId id="2146847079" r:id="rId15"/>
    <p:sldId id="2146847081" r:id="rId16"/>
    <p:sldId id="2146847082" r:id="rId17"/>
    <p:sldId id="2146847083" r:id="rId18"/>
    <p:sldId id="2146847072" r:id="rId19"/>
    <p:sldId id="2146847073" r:id="rId20"/>
    <p:sldId id="2146847074" r:id="rId21"/>
    <p:sldId id="2146847075" r:id="rId22"/>
    <p:sldId id="2146847084" r:id="rId23"/>
    <p:sldId id="2146847068" r:id="rId24"/>
    <p:sldId id="2146847076" r:id="rId25"/>
    <p:sldId id="2146847077" r:id="rId26"/>
    <p:sldId id="2146847055" r:id="rId27"/>
    <p:sldId id="2146847078" r:id="rId28"/>
    <p:sldId id="2146847059" r:id="rId29"/>
    <p:sldId id="2146847069" r:id="rId30"/>
    <p:sldId id="2146847061" r:id="rId31"/>
    <p:sldId id="25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522C5-0B34-8239-4EE4-793E8B6C05A9}" v="255" dt="2025-07-01T09:33:34.532"/>
    <p1510:client id="{D7F1B23C-5E68-AC61-D210-0912C84FE76E}" v="44" dt="2025-07-01T09:37:32.263"/>
    <p1510:client id="{D894958A-9A7A-283B-0ADF-D9632CD88E74}" v="14" dt="2025-07-01T10:57:40.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03-Aug-25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03-Aug-25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03-Aug-25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03-Aug-25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03-Aug-25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03-Aug-25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03-Aug-25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03-Aug-25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03-Aug-25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03-Aug-25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03-Aug-25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03-Aug-25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NoorAisha25/FalahBot/tree/mai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753386" y="1821635"/>
            <a:ext cx="8749722" cy="921565"/>
          </a:xfrm>
        </p:spPr>
        <p:txBody>
          <a:bodyPr>
            <a:normAutofit fontScale="90000"/>
          </a:bodyPr>
          <a:lstStyle/>
          <a:p>
            <a:pPr algn="ctr"/>
            <a:r>
              <a:rPr lang="en-US" b="1" dirty="0" err="1">
                <a:solidFill>
                  <a:schemeClr val="accent1"/>
                </a:solidFill>
                <a:latin typeface="Arial"/>
                <a:cs typeface="Arial"/>
              </a:rPr>
              <a:t>Falahbot</a:t>
            </a:r>
            <a:r>
              <a:rPr lang="en-US" b="1" dirty="0">
                <a:solidFill>
                  <a:schemeClr val="accent1"/>
                </a:solidFill>
                <a:latin typeface="Arial"/>
                <a:cs typeface="Arial"/>
              </a:rPr>
              <a:t>(</a:t>
            </a:r>
            <a:r>
              <a:rPr lang="en-US" b="1" dirty="0" err="1">
                <a:solidFill>
                  <a:schemeClr val="accent1"/>
                </a:solidFill>
                <a:latin typeface="Arial"/>
                <a:cs typeface="Arial"/>
              </a:rPr>
              <a:t>AI_career_CoUnselor</a:t>
            </a:r>
            <a:r>
              <a:rPr lang="en-US" b="1" dirty="0">
                <a:solidFill>
                  <a:schemeClr val="accent1"/>
                </a:solidFill>
                <a:latin typeface="Arial"/>
                <a:cs typeface="Arial"/>
              </a:rPr>
              <a: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AGENTIC AI PROJECT</a:t>
            </a:r>
          </a:p>
        </p:txBody>
      </p:sp>
      <p:sp>
        <p:nvSpPr>
          <p:cNvPr id="4" name="TextBox 3"/>
          <p:cNvSpPr txBox="1"/>
          <p:nvPr/>
        </p:nvSpPr>
        <p:spPr>
          <a:xfrm>
            <a:off x="2429373" y="4192463"/>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a:t>
            </a:r>
          </a:p>
          <a:p>
            <a:r>
              <a:rPr lang="en-US" sz="2000" b="1" dirty="0">
                <a:solidFill>
                  <a:schemeClr val="accent1">
                    <a:lumMod val="75000"/>
                  </a:schemeClr>
                </a:solidFill>
                <a:latin typeface="Arial" pitchFamily="34" charset="0"/>
                <a:cs typeface="Arial" pitchFamily="34" charset="0"/>
              </a:rPr>
              <a:t>Student name : Noor Aisha</a:t>
            </a:r>
          </a:p>
          <a:p>
            <a:r>
              <a:rPr lang="en-US" sz="2000" b="1" dirty="0">
                <a:solidFill>
                  <a:schemeClr val="accent1">
                    <a:lumMod val="75000"/>
                  </a:schemeClr>
                </a:solidFill>
                <a:latin typeface="Arial"/>
                <a:cs typeface="Arial"/>
              </a:rPr>
              <a:t>College Name &amp; Department : Indira Gandhi Delhi Technical          University for Women  (BTech in Information Technology)</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1E76C-0EC6-C1F1-FF74-C40DE971F529}"/>
              </a:ext>
            </a:extLst>
          </p:cNvPr>
          <p:cNvPicPr>
            <a:picLocks noChangeAspect="1"/>
          </p:cNvPicPr>
          <p:nvPr/>
        </p:nvPicPr>
        <p:blipFill>
          <a:blip r:embed="rId2"/>
          <a:stretch>
            <a:fillRect/>
          </a:stretch>
        </p:blipFill>
        <p:spPr>
          <a:xfrm>
            <a:off x="99688" y="733633"/>
            <a:ext cx="12028349" cy="5318376"/>
          </a:xfrm>
          <a:prstGeom prst="rect">
            <a:avLst/>
          </a:prstGeom>
        </p:spPr>
      </p:pic>
    </p:spTree>
    <p:extLst>
      <p:ext uri="{BB962C8B-B14F-4D97-AF65-F5344CB8AC3E}">
        <p14:creationId xmlns:p14="http://schemas.microsoft.com/office/powerpoint/2010/main" val="93076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9E96E-B200-0A99-AFAA-7D29BBA8C543}"/>
              </a:ext>
            </a:extLst>
          </p:cNvPr>
          <p:cNvPicPr>
            <a:picLocks noChangeAspect="1"/>
          </p:cNvPicPr>
          <p:nvPr/>
        </p:nvPicPr>
        <p:blipFill>
          <a:blip r:embed="rId2"/>
          <a:stretch>
            <a:fillRect/>
          </a:stretch>
        </p:blipFill>
        <p:spPr>
          <a:xfrm>
            <a:off x="1719262" y="678730"/>
            <a:ext cx="8753475" cy="6026870"/>
          </a:xfrm>
          <a:prstGeom prst="rect">
            <a:avLst/>
          </a:prstGeom>
        </p:spPr>
      </p:pic>
    </p:spTree>
    <p:extLst>
      <p:ext uri="{BB962C8B-B14F-4D97-AF65-F5344CB8AC3E}">
        <p14:creationId xmlns:p14="http://schemas.microsoft.com/office/powerpoint/2010/main" val="122470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3AF4B-B318-0E4F-B492-2429587F738A}"/>
              </a:ext>
            </a:extLst>
          </p:cNvPr>
          <p:cNvPicPr>
            <a:picLocks noChangeAspect="1"/>
          </p:cNvPicPr>
          <p:nvPr/>
        </p:nvPicPr>
        <p:blipFill>
          <a:blip r:embed="rId2"/>
          <a:stretch>
            <a:fillRect/>
          </a:stretch>
        </p:blipFill>
        <p:spPr>
          <a:xfrm>
            <a:off x="1862137" y="1157287"/>
            <a:ext cx="8467725" cy="4543425"/>
          </a:xfrm>
          <a:prstGeom prst="rect">
            <a:avLst/>
          </a:prstGeom>
        </p:spPr>
      </p:pic>
    </p:spTree>
    <p:extLst>
      <p:ext uri="{BB962C8B-B14F-4D97-AF65-F5344CB8AC3E}">
        <p14:creationId xmlns:p14="http://schemas.microsoft.com/office/powerpoint/2010/main" val="305293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7B5D6-E6FA-18EF-2F86-E29EB9097857}"/>
              </a:ext>
            </a:extLst>
          </p:cNvPr>
          <p:cNvPicPr>
            <a:picLocks noChangeAspect="1"/>
          </p:cNvPicPr>
          <p:nvPr/>
        </p:nvPicPr>
        <p:blipFill>
          <a:blip r:embed="rId2"/>
          <a:stretch>
            <a:fillRect/>
          </a:stretch>
        </p:blipFill>
        <p:spPr>
          <a:xfrm>
            <a:off x="146951" y="2273578"/>
            <a:ext cx="4560132" cy="1063512"/>
          </a:xfrm>
          <a:prstGeom prst="rect">
            <a:avLst/>
          </a:prstGeom>
        </p:spPr>
      </p:pic>
      <p:pic>
        <p:nvPicPr>
          <p:cNvPr id="5" name="Picture 4">
            <a:extLst>
              <a:ext uri="{FF2B5EF4-FFF2-40B4-BE49-F238E27FC236}">
                <a16:creationId xmlns:a16="http://schemas.microsoft.com/office/drawing/2014/main" id="{4FF970AA-F6B3-B621-4235-F9212199D907}"/>
              </a:ext>
            </a:extLst>
          </p:cNvPr>
          <p:cNvPicPr>
            <a:picLocks noChangeAspect="1"/>
          </p:cNvPicPr>
          <p:nvPr/>
        </p:nvPicPr>
        <p:blipFill>
          <a:blip r:embed="rId3"/>
          <a:stretch>
            <a:fillRect/>
          </a:stretch>
        </p:blipFill>
        <p:spPr>
          <a:xfrm>
            <a:off x="4788817" y="1068242"/>
            <a:ext cx="7117238" cy="5266569"/>
          </a:xfrm>
          <a:prstGeom prst="rect">
            <a:avLst/>
          </a:prstGeom>
        </p:spPr>
      </p:pic>
    </p:spTree>
    <p:extLst>
      <p:ext uri="{BB962C8B-B14F-4D97-AF65-F5344CB8AC3E}">
        <p14:creationId xmlns:p14="http://schemas.microsoft.com/office/powerpoint/2010/main" val="412532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47457-00AB-5F3A-0443-11369F129DF3}"/>
              </a:ext>
            </a:extLst>
          </p:cNvPr>
          <p:cNvPicPr>
            <a:picLocks noChangeAspect="1"/>
          </p:cNvPicPr>
          <p:nvPr/>
        </p:nvPicPr>
        <p:blipFill>
          <a:blip r:embed="rId2"/>
          <a:stretch>
            <a:fillRect/>
          </a:stretch>
        </p:blipFill>
        <p:spPr>
          <a:xfrm>
            <a:off x="5524108" y="764722"/>
            <a:ext cx="6152559" cy="5328556"/>
          </a:xfrm>
          <a:prstGeom prst="rect">
            <a:avLst/>
          </a:prstGeom>
        </p:spPr>
      </p:pic>
      <p:pic>
        <p:nvPicPr>
          <p:cNvPr id="5" name="Picture 4">
            <a:extLst>
              <a:ext uri="{FF2B5EF4-FFF2-40B4-BE49-F238E27FC236}">
                <a16:creationId xmlns:a16="http://schemas.microsoft.com/office/drawing/2014/main" id="{3E384AFC-4D22-13A5-16D7-CD952B61B30D}"/>
              </a:ext>
            </a:extLst>
          </p:cNvPr>
          <p:cNvPicPr>
            <a:picLocks noChangeAspect="1"/>
          </p:cNvPicPr>
          <p:nvPr/>
        </p:nvPicPr>
        <p:blipFill>
          <a:blip r:embed="rId3"/>
          <a:stretch>
            <a:fillRect/>
          </a:stretch>
        </p:blipFill>
        <p:spPr>
          <a:xfrm>
            <a:off x="1129449" y="624549"/>
            <a:ext cx="3037198" cy="6091459"/>
          </a:xfrm>
          <a:prstGeom prst="rect">
            <a:avLst/>
          </a:prstGeom>
        </p:spPr>
      </p:pic>
    </p:spTree>
    <p:extLst>
      <p:ext uri="{BB962C8B-B14F-4D97-AF65-F5344CB8AC3E}">
        <p14:creationId xmlns:p14="http://schemas.microsoft.com/office/powerpoint/2010/main" val="409395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ED5B3D-1350-B62C-AC54-CA39BC11AA57}"/>
              </a:ext>
            </a:extLst>
          </p:cNvPr>
          <p:cNvSpPr txBox="1"/>
          <p:nvPr/>
        </p:nvSpPr>
        <p:spPr>
          <a:xfrm>
            <a:off x="4951430" y="729733"/>
            <a:ext cx="6094428" cy="369332"/>
          </a:xfrm>
          <a:prstGeom prst="rect">
            <a:avLst/>
          </a:prstGeom>
          <a:noFill/>
        </p:spPr>
        <p:txBody>
          <a:bodyPr wrap="square">
            <a:spAutoFit/>
          </a:bodyPr>
          <a:lstStyle/>
          <a:p>
            <a:r>
              <a:rPr lang="en-US" b="1" dirty="0"/>
              <a:t>Building the Agent </a:t>
            </a:r>
          </a:p>
        </p:txBody>
      </p:sp>
      <p:pic>
        <p:nvPicPr>
          <p:cNvPr id="5" name="Picture 4">
            <a:extLst>
              <a:ext uri="{FF2B5EF4-FFF2-40B4-BE49-F238E27FC236}">
                <a16:creationId xmlns:a16="http://schemas.microsoft.com/office/drawing/2014/main" id="{B793DA21-7290-A918-9449-AA4C7F107FE6}"/>
              </a:ext>
            </a:extLst>
          </p:cNvPr>
          <p:cNvPicPr>
            <a:picLocks noChangeAspect="1"/>
          </p:cNvPicPr>
          <p:nvPr/>
        </p:nvPicPr>
        <p:blipFill>
          <a:blip r:embed="rId2"/>
          <a:stretch>
            <a:fillRect/>
          </a:stretch>
        </p:blipFill>
        <p:spPr>
          <a:xfrm>
            <a:off x="345107" y="1099065"/>
            <a:ext cx="11501785" cy="5216894"/>
          </a:xfrm>
          <a:prstGeom prst="rect">
            <a:avLst/>
          </a:prstGeom>
        </p:spPr>
      </p:pic>
    </p:spTree>
    <p:extLst>
      <p:ext uri="{BB962C8B-B14F-4D97-AF65-F5344CB8AC3E}">
        <p14:creationId xmlns:p14="http://schemas.microsoft.com/office/powerpoint/2010/main" val="36068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F6FF1-5943-11A9-B878-CB4D0C7890A7}"/>
              </a:ext>
            </a:extLst>
          </p:cNvPr>
          <p:cNvSpPr txBox="1"/>
          <p:nvPr/>
        </p:nvSpPr>
        <p:spPr>
          <a:xfrm>
            <a:off x="5045698" y="842855"/>
            <a:ext cx="6094428" cy="369332"/>
          </a:xfrm>
          <a:prstGeom prst="rect">
            <a:avLst/>
          </a:prstGeom>
          <a:noFill/>
        </p:spPr>
        <p:txBody>
          <a:bodyPr wrap="square">
            <a:spAutoFit/>
          </a:bodyPr>
          <a:lstStyle/>
          <a:p>
            <a:r>
              <a:rPr lang="en-US" b="1" dirty="0"/>
              <a:t>Agent Preview</a:t>
            </a:r>
          </a:p>
        </p:txBody>
      </p:sp>
      <p:pic>
        <p:nvPicPr>
          <p:cNvPr id="5" name="Picture 4">
            <a:extLst>
              <a:ext uri="{FF2B5EF4-FFF2-40B4-BE49-F238E27FC236}">
                <a16:creationId xmlns:a16="http://schemas.microsoft.com/office/drawing/2014/main" id="{DBBFD019-0EA4-952C-7DE2-8EE788D2149D}"/>
              </a:ext>
            </a:extLst>
          </p:cNvPr>
          <p:cNvPicPr>
            <a:picLocks noChangeAspect="1"/>
          </p:cNvPicPr>
          <p:nvPr/>
        </p:nvPicPr>
        <p:blipFill>
          <a:blip r:embed="rId2"/>
          <a:stretch>
            <a:fillRect/>
          </a:stretch>
        </p:blipFill>
        <p:spPr>
          <a:xfrm>
            <a:off x="448326" y="1212187"/>
            <a:ext cx="11295347" cy="5206865"/>
          </a:xfrm>
          <a:prstGeom prst="rect">
            <a:avLst/>
          </a:prstGeom>
        </p:spPr>
      </p:pic>
    </p:spTree>
    <p:extLst>
      <p:ext uri="{BB962C8B-B14F-4D97-AF65-F5344CB8AC3E}">
        <p14:creationId xmlns:p14="http://schemas.microsoft.com/office/powerpoint/2010/main" val="218348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773DF-5B2E-5E39-06AB-3733BFECD7E2}"/>
              </a:ext>
            </a:extLst>
          </p:cNvPr>
          <p:cNvPicPr>
            <a:picLocks noChangeAspect="1"/>
          </p:cNvPicPr>
          <p:nvPr/>
        </p:nvPicPr>
        <p:blipFill>
          <a:blip r:embed="rId2"/>
          <a:stretch>
            <a:fillRect/>
          </a:stretch>
        </p:blipFill>
        <p:spPr>
          <a:xfrm>
            <a:off x="424456" y="864611"/>
            <a:ext cx="11343087" cy="5262811"/>
          </a:xfrm>
          <a:prstGeom prst="rect">
            <a:avLst/>
          </a:prstGeom>
        </p:spPr>
      </p:pic>
    </p:spTree>
    <p:extLst>
      <p:ext uri="{BB962C8B-B14F-4D97-AF65-F5344CB8AC3E}">
        <p14:creationId xmlns:p14="http://schemas.microsoft.com/office/powerpoint/2010/main" val="30345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52FA6-914C-1F4F-79A4-4D462DD76B0E}"/>
              </a:ext>
            </a:extLst>
          </p:cNvPr>
          <p:cNvPicPr>
            <a:picLocks noChangeAspect="1"/>
          </p:cNvPicPr>
          <p:nvPr/>
        </p:nvPicPr>
        <p:blipFill>
          <a:blip r:embed="rId2"/>
          <a:stretch>
            <a:fillRect/>
          </a:stretch>
        </p:blipFill>
        <p:spPr>
          <a:xfrm>
            <a:off x="356096" y="736659"/>
            <a:ext cx="11647368" cy="5384682"/>
          </a:xfrm>
          <a:prstGeom prst="rect">
            <a:avLst/>
          </a:prstGeom>
        </p:spPr>
      </p:pic>
    </p:spTree>
    <p:extLst>
      <p:ext uri="{BB962C8B-B14F-4D97-AF65-F5344CB8AC3E}">
        <p14:creationId xmlns:p14="http://schemas.microsoft.com/office/powerpoint/2010/main" val="427591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2FFD4-6162-7DA7-1233-E9328CD71F53}"/>
              </a:ext>
            </a:extLst>
          </p:cNvPr>
          <p:cNvPicPr>
            <a:picLocks noChangeAspect="1"/>
          </p:cNvPicPr>
          <p:nvPr/>
        </p:nvPicPr>
        <p:blipFill>
          <a:blip r:embed="rId2"/>
          <a:stretch>
            <a:fillRect/>
          </a:stretch>
        </p:blipFill>
        <p:spPr>
          <a:xfrm>
            <a:off x="516756" y="1929598"/>
            <a:ext cx="4295775" cy="2847975"/>
          </a:xfrm>
          <a:prstGeom prst="rect">
            <a:avLst/>
          </a:prstGeom>
        </p:spPr>
      </p:pic>
      <p:sp>
        <p:nvSpPr>
          <p:cNvPr id="4" name="TextBox 3">
            <a:extLst>
              <a:ext uri="{FF2B5EF4-FFF2-40B4-BE49-F238E27FC236}">
                <a16:creationId xmlns:a16="http://schemas.microsoft.com/office/drawing/2014/main" id="{AD93D1E6-13E4-735B-C6D8-4C8648CEF5A4}"/>
              </a:ext>
            </a:extLst>
          </p:cNvPr>
          <p:cNvSpPr txBox="1"/>
          <p:nvPr/>
        </p:nvSpPr>
        <p:spPr>
          <a:xfrm>
            <a:off x="424206" y="707010"/>
            <a:ext cx="3334439" cy="523220"/>
          </a:xfrm>
          <a:prstGeom prst="rect">
            <a:avLst/>
          </a:prstGeom>
          <a:noFill/>
        </p:spPr>
        <p:txBody>
          <a:bodyPr wrap="none" rtlCol="0">
            <a:spAutoFit/>
          </a:bodyPr>
          <a:lstStyle/>
          <a:p>
            <a:r>
              <a:rPr lang="en-US" sz="2800" b="1" dirty="0">
                <a:solidFill>
                  <a:schemeClr val="accent1"/>
                </a:solidFill>
              </a:rPr>
              <a:t>Deployment of Agent</a:t>
            </a:r>
          </a:p>
        </p:txBody>
      </p:sp>
      <p:pic>
        <p:nvPicPr>
          <p:cNvPr id="6" name="Picture 5">
            <a:extLst>
              <a:ext uri="{FF2B5EF4-FFF2-40B4-BE49-F238E27FC236}">
                <a16:creationId xmlns:a16="http://schemas.microsoft.com/office/drawing/2014/main" id="{71F3B29E-CA34-92FB-0A3E-D566D93E8E61}"/>
              </a:ext>
            </a:extLst>
          </p:cNvPr>
          <p:cNvPicPr>
            <a:picLocks noChangeAspect="1"/>
          </p:cNvPicPr>
          <p:nvPr/>
        </p:nvPicPr>
        <p:blipFill>
          <a:blip r:embed="rId3"/>
          <a:stretch>
            <a:fillRect/>
          </a:stretch>
        </p:blipFill>
        <p:spPr>
          <a:xfrm>
            <a:off x="5105204" y="577638"/>
            <a:ext cx="6656306" cy="3051682"/>
          </a:xfrm>
          <a:prstGeom prst="rect">
            <a:avLst/>
          </a:prstGeom>
        </p:spPr>
      </p:pic>
      <p:pic>
        <p:nvPicPr>
          <p:cNvPr id="10" name="Picture 9">
            <a:extLst>
              <a:ext uri="{FF2B5EF4-FFF2-40B4-BE49-F238E27FC236}">
                <a16:creationId xmlns:a16="http://schemas.microsoft.com/office/drawing/2014/main" id="{CE959A03-208F-DCCA-C1D1-715DCB55DD2F}"/>
              </a:ext>
            </a:extLst>
          </p:cNvPr>
          <p:cNvPicPr>
            <a:picLocks noChangeAspect="1"/>
          </p:cNvPicPr>
          <p:nvPr/>
        </p:nvPicPr>
        <p:blipFill>
          <a:blip r:embed="rId4"/>
          <a:stretch>
            <a:fillRect/>
          </a:stretch>
        </p:blipFill>
        <p:spPr>
          <a:xfrm>
            <a:off x="5163661" y="3629320"/>
            <a:ext cx="6597849" cy="2923329"/>
          </a:xfrm>
          <a:prstGeom prst="rect">
            <a:avLst/>
          </a:prstGeom>
        </p:spPr>
      </p:pic>
    </p:spTree>
    <p:extLst>
      <p:ext uri="{BB962C8B-B14F-4D97-AF65-F5344CB8AC3E}">
        <p14:creationId xmlns:p14="http://schemas.microsoft.com/office/powerpoint/2010/main" val="228013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49573" y="1461920"/>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305435" indent="-305435"/>
            <a:r>
              <a:rPr lang="en-US" sz="2000" b="1" dirty="0">
                <a:latin typeface="Arial"/>
                <a:ea typeface="+mn-lt"/>
                <a:cs typeface="+mn-lt"/>
              </a:rPr>
              <a:t>IBM Certifications</a:t>
            </a: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7292C-C6FB-E951-D59F-66CDA53E9B18}"/>
              </a:ext>
            </a:extLst>
          </p:cNvPr>
          <p:cNvSpPr>
            <a:spLocks noGrp="1"/>
          </p:cNvSpPr>
          <p:nvPr>
            <p:ph type="title"/>
          </p:nvPr>
        </p:nvSpPr>
        <p:spPr>
          <a:xfrm>
            <a:off x="2164895" y="5036589"/>
            <a:ext cx="7987773" cy="530296"/>
          </a:xfrm>
        </p:spPr>
        <p:txBody>
          <a:bodyPr/>
          <a:lstStyle/>
          <a:p>
            <a:endParaRPr lang="en-IN" dirty="0">
              <a:solidFill>
                <a:schemeClr val="accent1"/>
              </a:solidFill>
            </a:endParaRPr>
          </a:p>
        </p:txBody>
      </p:sp>
      <p:pic>
        <p:nvPicPr>
          <p:cNvPr id="4" name="Picture 3">
            <a:extLst>
              <a:ext uri="{FF2B5EF4-FFF2-40B4-BE49-F238E27FC236}">
                <a16:creationId xmlns:a16="http://schemas.microsoft.com/office/drawing/2014/main" id="{C8C2394D-7654-3FBD-3F22-91543536994A}"/>
              </a:ext>
            </a:extLst>
          </p:cNvPr>
          <p:cNvPicPr>
            <a:picLocks noChangeAspect="1"/>
          </p:cNvPicPr>
          <p:nvPr/>
        </p:nvPicPr>
        <p:blipFill>
          <a:blip r:embed="rId2"/>
          <a:stretch>
            <a:fillRect/>
          </a:stretch>
        </p:blipFill>
        <p:spPr>
          <a:xfrm>
            <a:off x="581192" y="1556263"/>
            <a:ext cx="10630616" cy="4911614"/>
          </a:xfrm>
          <a:prstGeom prst="rect">
            <a:avLst/>
          </a:prstGeom>
        </p:spPr>
      </p:pic>
    </p:spTree>
    <p:extLst>
      <p:ext uri="{BB962C8B-B14F-4D97-AF65-F5344CB8AC3E}">
        <p14:creationId xmlns:p14="http://schemas.microsoft.com/office/powerpoint/2010/main" val="112630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FAF58-69AF-D76F-88CD-F42985D84D4A}"/>
              </a:ext>
            </a:extLst>
          </p:cNvPr>
          <p:cNvPicPr>
            <a:picLocks noChangeAspect="1"/>
          </p:cNvPicPr>
          <p:nvPr/>
        </p:nvPicPr>
        <p:blipFill>
          <a:blip r:embed="rId2"/>
          <a:stretch>
            <a:fillRect/>
          </a:stretch>
        </p:blipFill>
        <p:spPr>
          <a:xfrm>
            <a:off x="561251" y="866670"/>
            <a:ext cx="11069498" cy="5124660"/>
          </a:xfrm>
          <a:prstGeom prst="rect">
            <a:avLst/>
          </a:prstGeom>
        </p:spPr>
      </p:pic>
    </p:spTree>
    <p:extLst>
      <p:ext uri="{BB962C8B-B14F-4D97-AF65-F5344CB8AC3E}">
        <p14:creationId xmlns:p14="http://schemas.microsoft.com/office/powerpoint/2010/main" val="203286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F4EF6-18C9-C5B6-A2B6-20D743CF66C6}"/>
              </a:ext>
            </a:extLst>
          </p:cNvPr>
          <p:cNvPicPr>
            <a:picLocks noChangeAspect="1"/>
          </p:cNvPicPr>
          <p:nvPr/>
        </p:nvPicPr>
        <p:blipFill>
          <a:blip r:embed="rId2"/>
          <a:stretch>
            <a:fillRect/>
          </a:stretch>
        </p:blipFill>
        <p:spPr>
          <a:xfrm>
            <a:off x="538053" y="814051"/>
            <a:ext cx="11115893" cy="5077702"/>
          </a:xfrm>
          <a:prstGeom prst="rect">
            <a:avLst/>
          </a:prstGeom>
        </p:spPr>
      </p:pic>
    </p:spTree>
    <p:extLst>
      <p:ext uri="{BB962C8B-B14F-4D97-AF65-F5344CB8AC3E}">
        <p14:creationId xmlns:p14="http://schemas.microsoft.com/office/powerpoint/2010/main" val="415104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305435" indent="-305435"/>
            <a:r>
              <a:rPr lang="en-US" sz="2800" dirty="0">
                <a:latin typeface="Calibri"/>
                <a:ea typeface="+mn-lt"/>
                <a:cs typeface="+mn-lt"/>
              </a:rPr>
              <a:t>Multilingual Research Support</a:t>
            </a:r>
          </a:p>
          <a:p>
            <a:pPr marL="305435" indent="-305435"/>
            <a:r>
              <a:rPr lang="en-US" sz="2800" dirty="0">
                <a:latin typeface="Calibri"/>
                <a:ea typeface="+mn-lt"/>
                <a:cs typeface="+mn-lt"/>
              </a:rPr>
              <a:t>Voice-Activated Research Assistant</a:t>
            </a:r>
          </a:p>
          <a:p>
            <a:pPr marL="305435" indent="-305435"/>
            <a:r>
              <a:rPr lang="en-US" sz="2800" dirty="0">
                <a:latin typeface="Calibri"/>
                <a:ea typeface="+mn-lt"/>
                <a:cs typeface="+mn-lt"/>
              </a:rPr>
              <a:t>Real-Time Collaboration Features</a:t>
            </a:r>
          </a:p>
          <a:p>
            <a:pPr marL="305435" indent="-305435"/>
            <a:r>
              <a:rPr lang="en-US" sz="2800" dirty="0">
                <a:latin typeface="Calibri"/>
                <a:ea typeface="+mn-lt"/>
                <a:cs typeface="+mn-lt"/>
              </a:rPr>
              <a:t>Research Gap and Novel Topic Identification</a:t>
            </a:r>
          </a:p>
          <a:p>
            <a:pPr marL="305435" indent="-305435"/>
            <a:r>
              <a:rPr lang="en-US" sz="2800" dirty="0">
                <a:latin typeface="Calibri"/>
                <a:ea typeface="+mn-lt"/>
                <a:cs typeface="+mn-lt"/>
              </a:rPr>
              <a:t>Integration with Publishing Platforms</a:t>
            </a:r>
          </a:p>
          <a:p>
            <a:pPr marL="305435" indent="-305435"/>
            <a:r>
              <a:rPr lang="en-US" sz="2800" dirty="0">
                <a:latin typeface="Calibri"/>
                <a:ea typeface="+mn-lt"/>
                <a:cs typeface="+mn-lt"/>
              </a:rPr>
              <a:t>AI-Assisted Paper Drafting</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F79F2-6C64-84E2-6D86-51BA26F359D4}"/>
              </a:ext>
            </a:extLst>
          </p:cNvPr>
          <p:cNvSpPr txBox="1"/>
          <p:nvPr/>
        </p:nvSpPr>
        <p:spPr>
          <a:xfrm>
            <a:off x="304015" y="805148"/>
            <a:ext cx="6094428" cy="600164"/>
          </a:xfrm>
          <a:prstGeom prst="rect">
            <a:avLst/>
          </a:prstGeom>
          <a:noFill/>
        </p:spPr>
        <p:txBody>
          <a:bodyPr wrap="square">
            <a:spAutoFit/>
          </a:bodyPr>
          <a:lstStyle/>
          <a:p>
            <a:r>
              <a:rPr lang="en-US" sz="3300" b="1" dirty="0">
                <a:solidFill>
                  <a:schemeClr val="accent1"/>
                </a:solidFill>
              </a:rPr>
              <a:t>CONCLUSION</a:t>
            </a:r>
          </a:p>
        </p:txBody>
      </p:sp>
      <p:sp>
        <p:nvSpPr>
          <p:cNvPr id="5" name="TextBox 4">
            <a:extLst>
              <a:ext uri="{FF2B5EF4-FFF2-40B4-BE49-F238E27FC236}">
                <a16:creationId xmlns:a16="http://schemas.microsoft.com/office/drawing/2014/main" id="{7DA83862-1A40-FD43-C93C-4854F3DB5620}"/>
              </a:ext>
            </a:extLst>
          </p:cNvPr>
          <p:cNvSpPr txBox="1"/>
          <p:nvPr/>
        </p:nvSpPr>
        <p:spPr>
          <a:xfrm>
            <a:off x="392783" y="1678689"/>
            <a:ext cx="11406433" cy="4524315"/>
          </a:xfrm>
          <a:prstGeom prst="rect">
            <a:avLst/>
          </a:prstGeom>
          <a:noFill/>
        </p:spPr>
        <p:txBody>
          <a:bodyPr wrap="square">
            <a:spAutoFit/>
          </a:bodyPr>
          <a:lstStyle/>
          <a:p>
            <a:pPr marL="285750" indent="-285750">
              <a:buFontTx/>
              <a:buChar char="-"/>
            </a:pPr>
            <a:r>
              <a:rPr lang="en-US" b="1" dirty="0"/>
              <a:t>Conversational AI as a Virtual Mentor: </a:t>
            </a:r>
            <a:r>
              <a:rPr lang="en-US" dirty="0"/>
              <a:t>Simulates real-life counseling sessions using Watson Assistant, offering empathy-driven, personalized guidance without human intervention.</a:t>
            </a:r>
          </a:p>
          <a:p>
            <a:endParaRPr lang="en-US" dirty="0"/>
          </a:p>
          <a:p>
            <a:pPr marL="285750" indent="-285750">
              <a:buFontTx/>
              <a:buChar char="-"/>
            </a:pPr>
            <a:r>
              <a:rPr lang="en-US" b="1" dirty="0"/>
              <a:t>Localized Intelligence: </a:t>
            </a:r>
            <a:r>
              <a:rPr lang="en-US" dirty="0"/>
              <a:t>Adapts career suggestions based on regional job trends, cultural context, and language preferences—making it truly relevant for rural youth.</a:t>
            </a:r>
          </a:p>
          <a:p>
            <a:endParaRPr lang="en-US" dirty="0"/>
          </a:p>
          <a:p>
            <a:pPr marL="285750" indent="-285750">
              <a:buFontTx/>
              <a:buChar char="-"/>
            </a:pPr>
            <a:r>
              <a:rPr lang="en-US" b="1" dirty="0"/>
              <a:t>Ethics-First Career Mapping: </a:t>
            </a:r>
            <a:r>
              <a:rPr lang="en-US" dirty="0"/>
              <a:t>Goes beyond skill matching to recommend career paths aligned with personal values, community impact, and long-term sustainability.</a:t>
            </a:r>
          </a:p>
          <a:p>
            <a:endParaRPr lang="en-US" dirty="0"/>
          </a:p>
          <a:p>
            <a:pPr marL="285750" indent="-285750">
              <a:buFontTx/>
              <a:buChar char="-"/>
            </a:pPr>
            <a:r>
              <a:rPr lang="en-US" b="1" dirty="0"/>
              <a:t>Mentorship &amp; Collaboration Mapping: </a:t>
            </a:r>
            <a:r>
              <a:rPr lang="en-US" dirty="0"/>
              <a:t>Suggests potential mentors, institutions, and peer networks based on shared interests—building a support ecosystem.</a:t>
            </a:r>
          </a:p>
          <a:p>
            <a:endParaRPr lang="en-US" dirty="0"/>
          </a:p>
          <a:p>
            <a:pPr marL="285750" indent="-285750">
              <a:buFontTx/>
              <a:buChar char="-"/>
            </a:pPr>
            <a:r>
              <a:rPr lang="en-US" b="1" dirty="0"/>
              <a:t>Trend Analytics for Career Planning: </a:t>
            </a:r>
            <a:r>
              <a:rPr lang="en-US" dirty="0"/>
              <a:t>Uses keyword tracking and domain analysis to help users understand evolving job markets and future-proof their choices.</a:t>
            </a:r>
          </a:p>
          <a:p>
            <a:endParaRPr lang="en-US" dirty="0"/>
          </a:p>
          <a:p>
            <a:endParaRPr lang="en-US" dirty="0"/>
          </a:p>
        </p:txBody>
      </p:sp>
    </p:spTree>
    <p:extLst>
      <p:ext uri="{BB962C8B-B14F-4D97-AF65-F5344CB8AC3E}">
        <p14:creationId xmlns:p14="http://schemas.microsoft.com/office/powerpoint/2010/main" val="373996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9" name="Content Placeholder 8">
            <a:extLst>
              <a:ext uri="{FF2B5EF4-FFF2-40B4-BE49-F238E27FC236}">
                <a16:creationId xmlns:a16="http://schemas.microsoft.com/office/drawing/2014/main" id="{F38B478A-11DB-6FDB-4878-79675A83EBB4}"/>
              </a:ext>
            </a:extLst>
          </p:cNvPr>
          <p:cNvPicPr>
            <a:picLocks noGrp="1" noChangeAspect="1"/>
          </p:cNvPicPr>
          <p:nvPr>
            <p:ph idx="1"/>
          </p:nvPr>
        </p:nvPicPr>
        <p:blipFill>
          <a:blip r:embed="rId2"/>
          <a:stretch>
            <a:fillRect/>
          </a:stretch>
        </p:blipFill>
        <p:spPr>
          <a:xfrm>
            <a:off x="2974454" y="1301750"/>
            <a:ext cx="6243092" cy="4673600"/>
          </a:xfrm>
        </p:spPr>
      </p:pic>
    </p:spTree>
    <p:extLst>
      <p:ext uri="{BB962C8B-B14F-4D97-AF65-F5344CB8AC3E}">
        <p14:creationId xmlns:p14="http://schemas.microsoft.com/office/powerpoint/2010/main" val="38473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65B5C-D67A-B233-5BFE-53494EC2F381}"/>
              </a:ext>
            </a:extLst>
          </p:cNvPr>
          <p:cNvPicPr>
            <a:picLocks noChangeAspect="1"/>
          </p:cNvPicPr>
          <p:nvPr/>
        </p:nvPicPr>
        <p:blipFill>
          <a:blip r:embed="rId2"/>
          <a:stretch>
            <a:fillRect/>
          </a:stretch>
        </p:blipFill>
        <p:spPr>
          <a:xfrm>
            <a:off x="1120082" y="598771"/>
            <a:ext cx="9382370" cy="5896298"/>
          </a:xfrm>
          <a:prstGeom prst="rect">
            <a:avLst/>
          </a:prstGeom>
        </p:spPr>
      </p:pic>
    </p:spTree>
    <p:extLst>
      <p:ext uri="{BB962C8B-B14F-4D97-AF65-F5344CB8AC3E}">
        <p14:creationId xmlns:p14="http://schemas.microsoft.com/office/powerpoint/2010/main" val="140666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US" dirty="0">
                <a:hlinkClick r:id="rId2"/>
              </a:rPr>
              <a:t>NoorAisha25/</a:t>
            </a:r>
            <a:r>
              <a:rPr lang="en-US" dirty="0" err="1">
                <a:hlinkClick r:id="rId2"/>
              </a:rPr>
              <a:t>FalahBot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265078" y="2549401"/>
            <a:ext cx="9298744" cy="1325563"/>
          </a:xfrm>
        </p:spPr>
        <p:txBody>
          <a:bodyPr>
            <a:normAutofit/>
          </a:bodyPr>
          <a:lstStyle/>
          <a:p>
            <a:pPr algn="ctr"/>
            <a:r>
              <a:rPr lang="en-US" sz="66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452403" y="707336"/>
            <a:ext cx="11029616" cy="530296"/>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fontScale="92500" lnSpcReduction="20000"/>
          </a:bodyPr>
          <a:lstStyle/>
          <a:p>
            <a:pPr marL="0" indent="0">
              <a:buNone/>
            </a:pPr>
            <a:r>
              <a:rPr lang="en-US" sz="2800" b="0" i="0" dirty="0">
                <a:effectLst/>
                <a:latin typeface="-apple-system"/>
              </a:rPr>
              <a:t>Youth in rural areas often lack access to structured career guidance due to limited exposure, absence of professional counselors, and poor awareness of skill development opportunities. Many students are unaware of job-oriented courses, government schemes, or online training platforms that could help them build a career aligned with their interests. Traditional methods of career counseling are not scalable and fail to reach underserved communities, contributing to skill mismatch, underemployment, and loss of potential.</a:t>
            </a:r>
          </a:p>
          <a:p>
            <a:pPr marL="0" indent="0">
              <a:buNone/>
            </a:pPr>
            <a:r>
              <a:rPr lang="en-US" sz="2800" b="1" dirty="0">
                <a:solidFill>
                  <a:schemeClr val="tx1"/>
                </a:solidFill>
                <a:latin typeface="Calibri"/>
                <a:ea typeface="+mn-lt"/>
                <a:cs typeface="+mn-lt"/>
              </a:rPr>
              <a:t>Proposed Solution:</a:t>
            </a:r>
            <a:br>
              <a:rPr lang="en-US" sz="2800" dirty="0">
                <a:latin typeface="Calibri"/>
                <a:ea typeface="+mn-lt"/>
                <a:cs typeface="+mn-lt"/>
              </a:rPr>
            </a:br>
            <a:r>
              <a:rPr lang="en-US" sz="2800" b="0" i="0" dirty="0">
                <a:effectLst/>
                <a:latin typeface="-apple-system"/>
              </a:rPr>
              <a:t>A smart, localized AI agent built on </a:t>
            </a:r>
            <a:r>
              <a:rPr lang="en-US" sz="2800" b="1" i="0" dirty="0">
                <a:effectLst/>
                <a:latin typeface="-apple-system"/>
              </a:rPr>
              <a:t>IBM watsonx.ai </a:t>
            </a:r>
            <a:r>
              <a:rPr lang="en-US" sz="2800" b="0" i="0" dirty="0">
                <a:effectLst/>
                <a:latin typeface="-apple-system"/>
              </a:rPr>
              <a:t>and </a:t>
            </a:r>
            <a:r>
              <a:rPr lang="en-US" sz="2800" b="1" i="0" dirty="0">
                <a:effectLst/>
                <a:latin typeface="-apple-system"/>
              </a:rPr>
              <a:t>IBM Granite </a:t>
            </a:r>
            <a:r>
              <a:rPr lang="en-US" sz="2800" b="0" i="0" dirty="0">
                <a:effectLst/>
                <a:latin typeface="-apple-system"/>
              </a:rPr>
              <a:t>that delivers personalized career guidance using curated, trustworthy information. It supports multilingual interaction and is grounded in ethical principles, helping youth explore career paths aligned with their interests and values.</a:t>
            </a:r>
            <a:br>
              <a:rPr lang="en-US" sz="2800" dirty="0">
                <a:latin typeface="Calibri"/>
                <a:ea typeface="Calibri"/>
                <a:cs typeface="Calibri"/>
              </a:rPr>
            </a:br>
            <a:endParaRPr lang="en-US" sz="1100" dirty="0">
              <a:latin typeface="Calibri"/>
              <a:ea typeface="Calibri"/>
              <a:cs typeface="Calibri"/>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546965" y="446355"/>
            <a:ext cx="11613485" cy="5563973"/>
          </a:xfrm>
        </p:spPr>
        <p:txBody>
          <a:bodyPr vert="horz" lIns="91440" tIns="45720" rIns="91440" bIns="45720" rtlCol="0" anchor="ctr">
            <a:noAutofit/>
          </a:bodyPr>
          <a:lstStyle/>
          <a:p>
            <a:pPr algn="l">
              <a:spcAft>
                <a:spcPts val="1200"/>
              </a:spcAft>
              <a:buFont typeface="Arial" panose="020B0604020202020204" pitchFamily="34" charset="0"/>
              <a:buChar char="•"/>
            </a:pPr>
            <a:r>
              <a:rPr lang="en-US" sz="2800" b="0" i="0" dirty="0">
                <a:effectLst/>
                <a:latin typeface="-apple-system"/>
              </a:rPr>
              <a:t>IBM Watsonx.ai </a:t>
            </a:r>
          </a:p>
          <a:p>
            <a:pPr algn="l">
              <a:spcAft>
                <a:spcPts val="1200"/>
              </a:spcAft>
              <a:buFont typeface="Arial" panose="020B0604020202020204" pitchFamily="34" charset="0"/>
              <a:buChar char="•"/>
            </a:pPr>
            <a:r>
              <a:rPr lang="en-US" sz="2800" b="0" i="0" dirty="0">
                <a:effectLst/>
                <a:latin typeface="-apple-system"/>
              </a:rPr>
              <a:t>IBM Granite Foundation Model</a:t>
            </a:r>
          </a:p>
          <a:p>
            <a:pPr algn="l">
              <a:spcAft>
                <a:spcPts val="1200"/>
              </a:spcAft>
              <a:buFont typeface="Arial" panose="020B0604020202020204" pitchFamily="34" charset="0"/>
              <a:buChar char="•"/>
            </a:pPr>
            <a:r>
              <a:rPr lang="en-US" sz="2800" b="0" i="0" dirty="0">
                <a:effectLst/>
                <a:latin typeface="-apple-system"/>
              </a:rPr>
              <a:t>Prompt Engineering</a:t>
            </a:r>
          </a:p>
          <a:p>
            <a:pPr algn="l">
              <a:spcAft>
                <a:spcPts val="1200"/>
              </a:spcAft>
              <a:buFont typeface="Arial" panose="020B0604020202020204" pitchFamily="34" charset="0"/>
              <a:buChar char="•"/>
            </a:pPr>
            <a:r>
              <a:rPr lang="en-US" sz="2800" b="0" i="0" dirty="0">
                <a:effectLst/>
                <a:latin typeface="-apple-system"/>
              </a:rPr>
              <a:t>IBM Cloud Object Storage</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0B2B-5B8A-2798-A127-FAFC2D527010}"/>
              </a:ext>
            </a:extLst>
          </p:cNvPr>
          <p:cNvSpPr>
            <a:spLocks noGrp="1"/>
          </p:cNvSpPr>
          <p:nvPr>
            <p:ph type="title"/>
          </p:nvPr>
        </p:nvSpPr>
        <p:spPr/>
        <p:txBody>
          <a:bodyPr/>
          <a:lstStyle/>
          <a:p>
            <a:r>
              <a:rPr lang="en-IN" dirty="0">
                <a:solidFill>
                  <a:schemeClr val="accent1"/>
                </a:solidFill>
              </a:rPr>
              <a:t>IBM cloud services used</a:t>
            </a:r>
          </a:p>
        </p:txBody>
      </p:sp>
      <p:sp>
        <p:nvSpPr>
          <p:cNvPr id="3" name="Content Placeholder 2">
            <a:extLst>
              <a:ext uri="{FF2B5EF4-FFF2-40B4-BE49-F238E27FC236}">
                <a16:creationId xmlns:a16="http://schemas.microsoft.com/office/drawing/2014/main" id="{40B9234A-56AB-47BB-E0BD-725AF6684B23}"/>
              </a:ext>
            </a:extLst>
          </p:cNvPr>
          <p:cNvSpPr>
            <a:spLocks noGrp="1"/>
          </p:cNvSpPr>
          <p:nvPr>
            <p:ph idx="1"/>
          </p:nvPr>
        </p:nvSpPr>
        <p:spPr/>
        <p:txBody>
          <a:bodyPr>
            <a:normAutofit/>
          </a:bodyPr>
          <a:lstStyle/>
          <a:p>
            <a:pPr algn="l">
              <a:spcAft>
                <a:spcPts val="1200"/>
              </a:spcAft>
              <a:buFont typeface="Arial" panose="020B0604020202020204" pitchFamily="34" charset="0"/>
              <a:buChar char="•"/>
            </a:pPr>
            <a:r>
              <a:rPr lang="en-US" sz="2800" dirty="0">
                <a:latin typeface="-apple-system"/>
              </a:rPr>
              <a:t>w</a:t>
            </a:r>
            <a:r>
              <a:rPr lang="en-US" sz="2800" b="0" i="0" dirty="0">
                <a:effectLst/>
                <a:latin typeface="-apple-system"/>
              </a:rPr>
              <a:t>atsonx.ai</a:t>
            </a:r>
          </a:p>
          <a:p>
            <a:pPr algn="l">
              <a:spcAft>
                <a:spcPts val="1200"/>
              </a:spcAft>
              <a:buFont typeface="Arial" panose="020B0604020202020204" pitchFamily="34" charset="0"/>
              <a:buChar char="•"/>
            </a:pPr>
            <a:r>
              <a:rPr lang="en-US" sz="2800" b="0" i="0" dirty="0">
                <a:effectLst/>
                <a:latin typeface="-apple-system"/>
              </a:rPr>
              <a:t>IBM Granite Model</a:t>
            </a:r>
          </a:p>
          <a:p>
            <a:pPr algn="l">
              <a:spcAft>
                <a:spcPts val="1200"/>
              </a:spcAft>
              <a:buFont typeface="Arial" panose="020B0604020202020204" pitchFamily="34" charset="0"/>
              <a:buChar char="•"/>
            </a:pPr>
            <a:r>
              <a:rPr lang="en-US" sz="2800" b="0" i="0" dirty="0">
                <a:effectLst/>
                <a:latin typeface="-apple-system"/>
              </a:rPr>
              <a:t>IBM Cloud Lite Account</a:t>
            </a:r>
          </a:p>
          <a:p>
            <a:pPr algn="l">
              <a:spcAft>
                <a:spcPts val="1200"/>
              </a:spcAft>
              <a:buFont typeface="Arial" panose="020B0604020202020204" pitchFamily="34" charset="0"/>
              <a:buChar char="•"/>
            </a:pPr>
            <a:r>
              <a:rPr lang="en-US" sz="2800" b="0" i="0" dirty="0">
                <a:effectLst/>
                <a:latin typeface="-apple-system"/>
              </a:rPr>
              <a:t>IBM Cloud Object Storage</a:t>
            </a:r>
          </a:p>
        </p:txBody>
      </p:sp>
    </p:spTree>
    <p:extLst>
      <p:ext uri="{BB962C8B-B14F-4D97-AF65-F5344CB8AC3E}">
        <p14:creationId xmlns:p14="http://schemas.microsoft.com/office/powerpoint/2010/main" val="136680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302026"/>
            <a:ext cx="11029615" cy="4985652"/>
          </a:xfrm>
        </p:spPr>
        <p:txBody>
          <a:bodyPr>
            <a:normAutofit fontScale="55000" lnSpcReduction="20000"/>
          </a:bodyPr>
          <a:lstStyle/>
          <a:p>
            <a:pPr marL="0" indent="0">
              <a:buNone/>
            </a:pPr>
            <a:r>
              <a:rPr lang="en-US" sz="2800" b="0" i="0" dirty="0">
                <a:effectLst/>
                <a:latin typeface="-apple-system"/>
              </a:rPr>
              <a:t>This AI-powered career counselor bridges the gap in structured guidance for youth in rural and underserved communities. Built entirely on IBM Cloud Lite using </a:t>
            </a:r>
            <a:r>
              <a:rPr lang="en-US" sz="2800" dirty="0" err="1">
                <a:latin typeface="-apple-system"/>
              </a:rPr>
              <a:t>w</a:t>
            </a:r>
            <a:r>
              <a:rPr lang="en-US" sz="2800" b="0" i="0" dirty="0" err="1">
                <a:effectLst/>
                <a:latin typeface="-apple-system"/>
              </a:rPr>
              <a:t>atsonx</a:t>
            </a:r>
            <a:r>
              <a:rPr lang="en-US" sz="2800" b="0" i="0" dirty="0">
                <a:effectLst/>
                <a:latin typeface="-apple-system"/>
              </a:rPr>
              <a:t> tools, it democratizes access to career planning by offering personalized, scalable, and culturally sensitive support—without the need for physical infrastructure or professional counselors.</a:t>
            </a:r>
          </a:p>
          <a:p>
            <a:pPr marL="0" indent="0">
              <a:buNone/>
            </a:pPr>
            <a:r>
              <a:rPr lang="en-IN" sz="2800" b="1" dirty="0">
                <a:solidFill>
                  <a:srgbClr val="0F0F0F"/>
                </a:solidFill>
                <a:latin typeface="Calibri"/>
                <a:ea typeface="Calibri"/>
                <a:cs typeface="Calibri"/>
              </a:rPr>
              <a:t>Unique features:</a:t>
            </a:r>
          </a:p>
          <a:p>
            <a:pPr algn="l">
              <a:spcAft>
                <a:spcPts val="1200"/>
              </a:spcAft>
              <a:buFont typeface="Arial" panose="020B0604020202020204" pitchFamily="34" charset="0"/>
              <a:buChar char="•"/>
            </a:pPr>
            <a:r>
              <a:rPr lang="en-US" sz="2800" b="0" i="0" dirty="0">
                <a:effectLst/>
                <a:latin typeface="-apple-system"/>
              </a:rPr>
              <a:t>Conversational Career Guidance: Delivers interactive, personalized advice through Watson Assistant, helping users discover job-oriented courses, government schemes, and online training platforms.</a:t>
            </a:r>
          </a:p>
          <a:p>
            <a:pPr algn="l">
              <a:spcAft>
                <a:spcPts val="1200"/>
              </a:spcAft>
              <a:buFont typeface="Arial" panose="020B0604020202020204" pitchFamily="34" charset="0"/>
              <a:buChar char="•"/>
            </a:pPr>
            <a:r>
              <a:rPr lang="en-US" sz="2800" b="0" i="0" dirty="0">
                <a:effectLst/>
                <a:latin typeface="-apple-system"/>
              </a:rPr>
              <a:t>Skill-to-Career Mapping: Uses Watson Discovery to match user interests and abilities with relevant career paths, vocational programs, and emerging job roles.</a:t>
            </a:r>
          </a:p>
          <a:p>
            <a:pPr algn="l">
              <a:spcAft>
                <a:spcPts val="1200"/>
              </a:spcAft>
              <a:buFont typeface="Arial" panose="020B0604020202020204" pitchFamily="34" charset="0"/>
              <a:buChar char="•"/>
            </a:pPr>
            <a:r>
              <a:rPr lang="en-US" sz="2800" b="0" i="0" dirty="0">
                <a:effectLst/>
                <a:latin typeface="-apple-system"/>
              </a:rPr>
              <a:t>Multilingual &amp; Region-Aware: Communicates in local languages and adapts content to regional contexts, making guidance accessible and relatable.</a:t>
            </a:r>
          </a:p>
          <a:p>
            <a:pPr algn="l">
              <a:spcAft>
                <a:spcPts val="1200"/>
              </a:spcAft>
              <a:buFont typeface="Arial" panose="020B0604020202020204" pitchFamily="34" charset="0"/>
              <a:buChar char="•"/>
            </a:pPr>
            <a:r>
              <a:rPr lang="en-US" sz="2800" b="0" i="0" dirty="0">
                <a:effectLst/>
                <a:latin typeface="-apple-system"/>
              </a:rPr>
              <a:t>Ethical &amp; Value-Aligned Suggestions: Encourages career choices that align with personal values, community needs, and long-term sustainability.</a:t>
            </a:r>
          </a:p>
          <a:p>
            <a:pPr algn="l">
              <a:spcAft>
                <a:spcPts val="1200"/>
              </a:spcAft>
              <a:buFont typeface="Arial" panose="020B0604020202020204" pitchFamily="34" charset="0"/>
              <a:buChar char="•"/>
            </a:pPr>
            <a:r>
              <a:rPr lang="en-US" sz="2800" b="0" i="0" dirty="0">
                <a:effectLst/>
                <a:latin typeface="-apple-system"/>
              </a:rPr>
              <a:t>Polite Redirection for Off-Topic Queries: Maintains focus while ensuring respectful and engaging interactions.</a:t>
            </a:r>
          </a:p>
          <a:p>
            <a:pPr algn="l">
              <a:spcAft>
                <a:spcPts val="1200"/>
              </a:spcAft>
              <a:buFont typeface="Arial" panose="020B0604020202020204" pitchFamily="34" charset="0"/>
              <a:buChar char="•"/>
            </a:pPr>
            <a:r>
              <a:rPr lang="en-US" sz="2800" b="0" i="0" dirty="0">
                <a:effectLst/>
                <a:latin typeface="-apple-system"/>
              </a:rPr>
              <a:t>Freelance &amp; Remote Work Insights: Introduces alternative income paths for youth with limited local opportunities.</a:t>
            </a:r>
          </a:p>
          <a:p>
            <a:pPr algn="l">
              <a:spcAft>
                <a:spcPts val="1200"/>
              </a:spcAft>
              <a:buFont typeface="Arial" panose="020B0604020202020204" pitchFamily="34" charset="0"/>
              <a:buChar char="•"/>
            </a:pPr>
            <a:r>
              <a:rPr lang="en-US" sz="2800" b="0" i="0" dirty="0">
                <a:effectLst/>
                <a:latin typeface="-apple-system"/>
              </a:rPr>
              <a:t>Portfolio &amp; Resume Support: Guides users in creating ATS-optimized resumes and showcasing skills effectively.</a:t>
            </a: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8C3C2-CA46-FF88-885A-B6C4A8D717B4}"/>
              </a:ext>
            </a:extLst>
          </p:cNvPr>
          <p:cNvSpPr txBox="1"/>
          <p:nvPr/>
        </p:nvSpPr>
        <p:spPr>
          <a:xfrm>
            <a:off x="584462" y="1415420"/>
            <a:ext cx="11180190" cy="3200876"/>
          </a:xfrm>
          <a:prstGeom prst="rect">
            <a:avLst/>
          </a:prstGeom>
          <a:noFill/>
        </p:spPr>
        <p:txBody>
          <a:bodyPr wrap="square">
            <a:spAutoFit/>
          </a:bodyPr>
          <a:lstStyle/>
          <a:p>
            <a:pPr algn="l">
              <a:spcBef>
                <a:spcPts val="1800"/>
              </a:spcBef>
              <a:spcAft>
                <a:spcPts val="1200"/>
              </a:spcAft>
              <a:buNone/>
            </a:pPr>
            <a:r>
              <a:rPr lang="en-US" b="1" i="0" dirty="0">
                <a:solidFill>
                  <a:schemeClr val="tx1">
                    <a:lumMod val="75000"/>
                    <a:lumOff val="25000"/>
                  </a:schemeClr>
                </a:solidFill>
                <a:effectLst/>
                <a:latin typeface="-apple-system"/>
              </a:rPr>
              <a:t>Impact-Driven Capabilities:</a:t>
            </a:r>
          </a:p>
          <a:p>
            <a:pPr algn="l">
              <a:spcAft>
                <a:spcPts val="1200"/>
              </a:spcAft>
              <a:buFont typeface="Arial" panose="020B0604020202020204" pitchFamily="34" charset="0"/>
              <a:buChar char="•"/>
            </a:pPr>
            <a:r>
              <a:rPr lang="en-US" i="0" dirty="0">
                <a:solidFill>
                  <a:schemeClr val="tx1">
                    <a:lumMod val="75000"/>
                    <a:lumOff val="25000"/>
                  </a:schemeClr>
                </a:solidFill>
                <a:effectLst/>
                <a:latin typeface="-apple-system"/>
              </a:rPr>
              <a:t>Awareness Building: Highlights government schemes, scholarships, and free learning platforms like SWAYAM, Skill India, and PMKVY.</a:t>
            </a:r>
          </a:p>
          <a:p>
            <a:pPr algn="l">
              <a:spcAft>
                <a:spcPts val="1200"/>
              </a:spcAft>
              <a:buFont typeface="Arial" panose="020B0604020202020204" pitchFamily="34" charset="0"/>
              <a:buChar char="•"/>
            </a:pPr>
            <a:r>
              <a:rPr lang="en-US" i="0" dirty="0">
                <a:solidFill>
                  <a:schemeClr val="tx1">
                    <a:lumMod val="75000"/>
                    <a:lumOff val="25000"/>
                  </a:schemeClr>
                </a:solidFill>
                <a:effectLst/>
                <a:latin typeface="-apple-system"/>
              </a:rPr>
              <a:t>Trend Analysis in Local Job Markets: Tracks demand for skills in agriculture, crafts, tech, and services to inform career decisions.</a:t>
            </a:r>
          </a:p>
          <a:p>
            <a:pPr algn="l">
              <a:spcAft>
                <a:spcPts val="1200"/>
              </a:spcAft>
              <a:buFont typeface="Arial" panose="020B0604020202020204" pitchFamily="34" charset="0"/>
              <a:buChar char="•"/>
            </a:pPr>
            <a:r>
              <a:rPr lang="en-US" i="0" dirty="0">
                <a:solidFill>
                  <a:schemeClr val="tx1">
                    <a:lumMod val="75000"/>
                    <a:lumOff val="25000"/>
                  </a:schemeClr>
                </a:solidFill>
                <a:effectLst/>
                <a:latin typeface="-apple-system"/>
              </a:rPr>
              <a:t>Mentorship &amp; Community Mapping: Suggests potential mentors, institutions, and peer networks based on shared interests and goals.</a:t>
            </a:r>
          </a:p>
          <a:p>
            <a:pPr algn="l">
              <a:spcAft>
                <a:spcPts val="1200"/>
              </a:spcAft>
              <a:buFont typeface="Arial" panose="020B0604020202020204" pitchFamily="34" charset="0"/>
              <a:buChar char="•"/>
            </a:pPr>
            <a:r>
              <a:rPr lang="en-US" i="0" dirty="0">
                <a:solidFill>
                  <a:schemeClr val="tx1">
                    <a:lumMod val="75000"/>
                    <a:lumOff val="25000"/>
                  </a:schemeClr>
                </a:solidFill>
                <a:effectLst/>
                <a:latin typeface="-apple-system"/>
              </a:rPr>
              <a:t>Scalable &amp; Inclusive: Designed to reach thousands of students across villages and small towns—no counselor required.</a:t>
            </a:r>
          </a:p>
        </p:txBody>
      </p:sp>
    </p:spTree>
    <p:extLst>
      <p:ext uri="{BB962C8B-B14F-4D97-AF65-F5344CB8AC3E}">
        <p14:creationId xmlns:p14="http://schemas.microsoft.com/office/powerpoint/2010/main" val="278136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lnSpcReduction="10000"/>
          </a:bodyPr>
          <a:lstStyle/>
          <a:p>
            <a:pPr algn="l">
              <a:spcAft>
                <a:spcPts val="1200"/>
              </a:spcAft>
              <a:buFont typeface="Arial" panose="020B0604020202020204" pitchFamily="34" charset="0"/>
              <a:buChar char="•"/>
            </a:pPr>
            <a:r>
              <a:rPr lang="en-US" sz="2800" b="0" i="0" dirty="0">
                <a:effectLst/>
                <a:latin typeface="-apple-system"/>
              </a:rPr>
              <a:t>Rural and semi-urban students</a:t>
            </a:r>
          </a:p>
          <a:p>
            <a:pPr algn="l">
              <a:spcAft>
                <a:spcPts val="1200"/>
              </a:spcAft>
              <a:buFont typeface="Arial" panose="020B0604020202020204" pitchFamily="34" charset="0"/>
              <a:buChar char="•"/>
            </a:pPr>
            <a:r>
              <a:rPr lang="en-US" sz="2800" b="0" i="0" dirty="0">
                <a:effectLst/>
                <a:latin typeface="-apple-system"/>
              </a:rPr>
              <a:t>First-generation learners</a:t>
            </a:r>
          </a:p>
          <a:p>
            <a:pPr algn="l">
              <a:spcAft>
                <a:spcPts val="1200"/>
              </a:spcAft>
              <a:buFont typeface="Arial" panose="020B0604020202020204" pitchFamily="34" charset="0"/>
              <a:buChar char="•"/>
            </a:pPr>
            <a:r>
              <a:rPr lang="en-US" sz="2800" b="0" i="0" dirty="0">
                <a:effectLst/>
                <a:latin typeface="-apple-system"/>
              </a:rPr>
              <a:t>Career-seeking youth</a:t>
            </a:r>
          </a:p>
          <a:p>
            <a:pPr algn="l">
              <a:spcAft>
                <a:spcPts val="1200"/>
              </a:spcAft>
              <a:buFont typeface="Arial" panose="020B0604020202020204" pitchFamily="34" charset="0"/>
              <a:buChar char="•"/>
            </a:pPr>
            <a:r>
              <a:rPr lang="en-US" sz="2800" b="0" i="0" dirty="0">
                <a:effectLst/>
                <a:latin typeface="-apple-system"/>
              </a:rPr>
              <a:t>NGOs and educational outreach programs</a:t>
            </a:r>
          </a:p>
          <a:p>
            <a:pPr algn="l">
              <a:spcAft>
                <a:spcPts val="1200"/>
              </a:spcAft>
              <a:buFont typeface="Arial" panose="020B0604020202020204" pitchFamily="34" charset="0"/>
              <a:buChar char="•"/>
            </a:pPr>
            <a:r>
              <a:rPr lang="en-US" sz="2800" b="0" i="0" dirty="0">
                <a:effectLst/>
                <a:latin typeface="-apple-system"/>
              </a:rPr>
              <a:t>Madrasa graduates exploring modern career paths</a:t>
            </a:r>
          </a:p>
          <a:p>
            <a:pPr algn="l">
              <a:spcAft>
                <a:spcPts val="1200"/>
              </a:spcAft>
              <a:buFont typeface="Arial" panose="020B0604020202020204" pitchFamily="34" charset="0"/>
              <a:buChar char="•"/>
            </a:pPr>
            <a:r>
              <a:rPr lang="en-US" sz="2800" b="0" i="0" dirty="0">
                <a:effectLst/>
                <a:latin typeface="-apple-system"/>
              </a:rPr>
              <a:t>Community centers and self-help groups</a:t>
            </a:r>
          </a:p>
          <a:p>
            <a:pPr algn="l">
              <a:spcAft>
                <a:spcPts val="1200"/>
              </a:spcAft>
              <a:buFont typeface="Arial" panose="020B0604020202020204" pitchFamily="34" charset="0"/>
              <a:buChar char="•"/>
            </a:pPr>
            <a:r>
              <a:rPr lang="en-US" sz="2800" b="0" i="0" dirty="0">
                <a:effectLst/>
                <a:latin typeface="-apple-system"/>
              </a:rPr>
              <a:t>Teachers and mentors in rural institutions</a:t>
            </a:r>
          </a:p>
        </p:txBody>
      </p:sp>
    </p:spTree>
    <p:extLst>
      <p:ext uri="{BB962C8B-B14F-4D97-AF65-F5344CB8AC3E}">
        <p14:creationId xmlns:p14="http://schemas.microsoft.com/office/powerpoint/2010/main" val="381904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2F0A-9D83-B256-3E61-FD54AA26E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410C9-747C-0C4D-FAD7-77167E836569}"/>
              </a:ext>
            </a:extLst>
          </p:cNvPr>
          <p:cNvSpPr>
            <a:spLocks noGrp="1"/>
          </p:cNvSpPr>
          <p:nvPr>
            <p:ph type="title"/>
          </p:nvPr>
        </p:nvSpPr>
        <p:spPr/>
        <p:txBody>
          <a:bodyPr/>
          <a:lstStyle/>
          <a:p>
            <a:r>
              <a:rPr lang="en-IN" dirty="0">
                <a:solidFill>
                  <a:schemeClr val="accent1"/>
                </a:solidFill>
              </a:rPr>
              <a:t>Results</a:t>
            </a:r>
          </a:p>
        </p:txBody>
      </p:sp>
      <p:sp>
        <p:nvSpPr>
          <p:cNvPr id="5" name="TextBox 4">
            <a:extLst>
              <a:ext uri="{FF2B5EF4-FFF2-40B4-BE49-F238E27FC236}">
                <a16:creationId xmlns:a16="http://schemas.microsoft.com/office/drawing/2014/main" id="{3D2AF350-1370-780A-A5AC-49841FAC09DE}"/>
              </a:ext>
            </a:extLst>
          </p:cNvPr>
          <p:cNvSpPr txBox="1"/>
          <p:nvPr/>
        </p:nvSpPr>
        <p:spPr>
          <a:xfrm>
            <a:off x="4389621" y="1232452"/>
            <a:ext cx="6094428" cy="369332"/>
          </a:xfrm>
          <a:prstGeom prst="rect">
            <a:avLst/>
          </a:prstGeom>
          <a:noFill/>
        </p:spPr>
        <p:txBody>
          <a:bodyPr wrap="square">
            <a:spAutoFit/>
          </a:bodyPr>
          <a:lstStyle/>
          <a:p>
            <a:r>
              <a:rPr lang="en-US" b="1" dirty="0"/>
              <a:t>Home Page of IBM </a:t>
            </a:r>
            <a:r>
              <a:rPr lang="en-US" b="1" dirty="0" err="1"/>
              <a:t>watsonx</a:t>
            </a:r>
            <a:endParaRPr lang="en-US" b="1" dirty="0"/>
          </a:p>
        </p:txBody>
      </p:sp>
      <p:pic>
        <p:nvPicPr>
          <p:cNvPr id="7" name="Picture 6">
            <a:extLst>
              <a:ext uri="{FF2B5EF4-FFF2-40B4-BE49-F238E27FC236}">
                <a16:creationId xmlns:a16="http://schemas.microsoft.com/office/drawing/2014/main" id="{DE8EECEF-B850-D603-B58C-B1129EFE0648}"/>
              </a:ext>
            </a:extLst>
          </p:cNvPr>
          <p:cNvPicPr>
            <a:picLocks noChangeAspect="1"/>
          </p:cNvPicPr>
          <p:nvPr/>
        </p:nvPicPr>
        <p:blipFill>
          <a:blip r:embed="rId2"/>
          <a:stretch>
            <a:fillRect/>
          </a:stretch>
        </p:blipFill>
        <p:spPr>
          <a:xfrm>
            <a:off x="1150071" y="1601784"/>
            <a:ext cx="9333978" cy="4944359"/>
          </a:xfrm>
          <a:prstGeom prst="rect">
            <a:avLst/>
          </a:prstGeom>
        </p:spPr>
      </p:pic>
    </p:spTree>
    <p:extLst>
      <p:ext uri="{BB962C8B-B14F-4D97-AF65-F5344CB8AC3E}">
        <p14:creationId xmlns:p14="http://schemas.microsoft.com/office/powerpoint/2010/main" val="406866858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www.w3.org/XML/1998/namespace"/>
    <ds:schemaRef ds:uri="http://purl.org/dc/dcmitype/"/>
    <ds:schemaRef ds:uri="http://purl.org/dc/terms/"/>
    <ds:schemaRef ds:uri="fadb41d3-f9cb-40fb-903c-8cacaba95bb5"/>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0265f8-c5e2-4918-b4a1-b977299ca3e2"/>
    <ds:schemaRef ds:uri="http://schemas.microsoft.com/office/2006/metadata/properties"/>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1283</TotalTime>
  <Words>724</Words>
  <Application>Microsoft Office PowerPoint</Application>
  <PresentationFormat>Widescreen</PresentationFormat>
  <Paragraphs>78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Calibri Light</vt:lpstr>
      <vt:lpstr>Franklin Gothic Book</vt:lpstr>
      <vt:lpstr>Franklin Gothic Demi</vt:lpstr>
      <vt:lpstr>Wingdings 2</vt:lpstr>
      <vt:lpstr>DividendVTI</vt:lpstr>
      <vt:lpstr>Falahbot(AI_career_CoUnselor)</vt:lpstr>
      <vt:lpstr>OUTLINE</vt:lpstr>
      <vt:lpstr>Problem Statement</vt:lpstr>
      <vt:lpstr>Technology  used</vt:lpstr>
      <vt:lpstr>IBM cloud services used</vt:lpstr>
      <vt:lpstr>Wow factors</vt:lpstr>
      <vt:lpstr>PowerPoint Presentation</vt:lpstr>
      <vt:lpstr>End users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Certifications</vt:lpstr>
      <vt:lpstr>PowerPoint Presentation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Noor Aisha</cp:lastModifiedBy>
  <cp:revision>146</cp:revision>
  <dcterms:created xsi:type="dcterms:W3CDTF">2021-05-26T16:50:10Z</dcterms:created>
  <dcterms:modified xsi:type="dcterms:W3CDTF">2025-08-03T12:00:59Z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